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lvl1pPr defTabSz="457200">
      <a:defRPr>
        <a:latin typeface="+mn-lt"/>
        <a:ea typeface="+mn-ea"/>
        <a:cs typeface="+mn-cs"/>
        <a:sym typeface="Helvetica"/>
      </a:defRPr>
    </a:lvl1pPr>
    <a:lvl2pPr defTabSz="457200">
      <a:defRPr>
        <a:latin typeface="+mn-lt"/>
        <a:ea typeface="+mn-ea"/>
        <a:cs typeface="+mn-cs"/>
        <a:sym typeface="Helvetica"/>
      </a:defRPr>
    </a:lvl2pPr>
    <a:lvl3pPr defTabSz="457200">
      <a:defRPr>
        <a:latin typeface="+mn-lt"/>
        <a:ea typeface="+mn-ea"/>
        <a:cs typeface="+mn-cs"/>
        <a:sym typeface="Helvetica"/>
      </a:defRPr>
    </a:lvl3pPr>
    <a:lvl4pPr defTabSz="457200">
      <a:defRPr>
        <a:latin typeface="+mn-lt"/>
        <a:ea typeface="+mn-ea"/>
        <a:cs typeface="+mn-cs"/>
        <a:sym typeface="Helvetica"/>
      </a:defRPr>
    </a:lvl4pPr>
    <a:lvl5pPr defTabSz="457200">
      <a:defRPr>
        <a:latin typeface="+mn-lt"/>
        <a:ea typeface="+mn-ea"/>
        <a:cs typeface="+mn-cs"/>
        <a:sym typeface="Helvetica"/>
      </a:defRPr>
    </a:lvl5pPr>
    <a:lvl6pPr defTabSz="457200">
      <a:defRPr>
        <a:latin typeface="+mn-lt"/>
        <a:ea typeface="+mn-ea"/>
        <a:cs typeface="+mn-cs"/>
        <a:sym typeface="Helvetica"/>
      </a:defRPr>
    </a:lvl6pPr>
    <a:lvl7pPr defTabSz="457200">
      <a:defRPr>
        <a:latin typeface="+mn-lt"/>
        <a:ea typeface="+mn-ea"/>
        <a:cs typeface="+mn-cs"/>
        <a:sym typeface="Helvetica"/>
      </a:defRPr>
    </a:lvl7pPr>
    <a:lvl8pPr defTabSz="457200">
      <a:defRPr>
        <a:latin typeface="+mn-lt"/>
        <a:ea typeface="+mn-ea"/>
        <a:cs typeface="+mn-cs"/>
        <a:sym typeface="Helvetica"/>
      </a:defRPr>
    </a:lvl8pPr>
    <a:lvl9pPr defTabSz="457200">
      <a:defRPr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/>
      <a:tcStyle>
        <a:tcBdr/>
        <a:fill>
          <a:solidFill>
            <a:srgbClr val="F3E6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372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38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26" Type="http://schemas.openxmlformats.org/officeDocument/2006/relationships/slideLayout" Target="../slideLayouts/slideLayout126.xml"/><Relationship Id="rId134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13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138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/>
          </p:cNvSpPr>
          <p:nvPr>
            <p:ph type="body" idx="1"/>
          </p:nvPr>
        </p:nvSpPr>
        <p:spPr>
          <a:xfrm>
            <a:off x="5127622" y="1210732"/>
            <a:ext cx="4016378" cy="49614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/>
            </a:pPr>
            <a:r>
              <a:rPr sz="2400" b="1"/>
              <a:t>Supro</a:t>
            </a:r>
          </a:p>
        </p:txBody>
      </p:sp>
      <p:sp>
        <p:nvSpPr>
          <p:cNvPr id="502" name="Shape 502"/>
          <p:cNvSpPr/>
          <p:nvPr/>
        </p:nvSpPr>
        <p:spPr>
          <a:xfrm>
            <a:off x="5127622" y="1735951"/>
            <a:ext cx="4016378" cy="467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Final Presentation by: Brian Hoang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&amp; Chris Villegas</a:t>
            </a:r>
          </a:p>
        </p:txBody>
      </p:sp>
      <p:pic>
        <p:nvPicPr>
          <p:cNvPr id="503" name="image3.png" descr="D2010_0210_alt-v1rgb.png"/>
          <p:cNvPicPr/>
          <p:nvPr/>
        </p:nvPicPr>
        <p:blipFill>
          <a:blip r:embed="rId2" cstate="print">
            <a:extLst/>
          </a:blip>
          <a:srcRect l="25029" t="41706" r="25790" b="4521"/>
          <a:stretch>
            <a:fillRect/>
          </a:stretch>
        </p:blipFill>
        <p:spPr>
          <a:xfrm>
            <a:off x="-2" y="-2"/>
            <a:ext cx="5140477" cy="514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38124" lvl="0" indent="-238124">
              <a:spcBef>
                <a:spcPts val="400"/>
              </a:spcBef>
              <a:defRPr sz="1800"/>
            </a:pPr>
            <a:r>
              <a:rPr sz="2000"/>
              <a:t>Running several threads is similar to running several different programs concurrently, but with the following benefits – </a:t>
            </a:r>
          </a:p>
          <a:p>
            <a:pPr marL="602342" lvl="1" indent="-145142">
              <a:spcBef>
                <a:spcPts val="300"/>
              </a:spcBef>
              <a:buFont typeface="Wingdings"/>
              <a:buChar char="➢"/>
              <a:defRPr sz="1800"/>
            </a:pPr>
            <a:r>
              <a:rPr sz="1600"/>
              <a:t>Multiple threads within a process share the same data space with the main thread making for easier communication with each other. </a:t>
            </a:r>
            <a:endParaRPr sz="2800"/>
          </a:p>
          <a:p>
            <a:pPr marL="602342" lvl="1" indent="-145142">
              <a:spcBef>
                <a:spcPts val="300"/>
              </a:spcBef>
              <a:buFont typeface="Wingdings"/>
              <a:buChar char="➢"/>
              <a:defRPr sz="1800"/>
            </a:pPr>
            <a:r>
              <a:rPr sz="1600"/>
              <a:t>Threads do not require as much memory usage as processes. </a:t>
            </a:r>
            <a:endParaRPr sz="2800"/>
          </a:p>
          <a:p>
            <a:pPr marL="238124" lvl="0" indent="-238124">
              <a:spcBef>
                <a:spcPts val="400"/>
              </a:spcBef>
              <a:defRPr sz="1800"/>
            </a:pPr>
            <a:r>
              <a:rPr sz="2000"/>
              <a:t>Python has a Threading Module that provides high-level support for threads</a:t>
            </a:r>
          </a:p>
          <a:p>
            <a:pPr marL="238124" lvl="0" indent="-238124">
              <a:spcBef>
                <a:spcPts val="400"/>
              </a:spcBef>
              <a:defRPr sz="1800"/>
            </a:pPr>
            <a:r>
              <a:rPr sz="2000"/>
              <a:t>The threading module has a Thread class that implements threading </a:t>
            </a:r>
          </a:p>
          <a:p>
            <a:pPr marL="238124" lvl="0" indent="-238124">
              <a:spcBef>
                <a:spcPts val="400"/>
              </a:spcBef>
              <a:defRPr sz="1800"/>
            </a:pPr>
            <a:r>
              <a:rPr sz="2000"/>
              <a:t>We use the run() method from the Thread class which will execute the thread activity.</a:t>
            </a:r>
          </a:p>
        </p:txBody>
      </p:sp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Python Multithreaded Programming</a:t>
            </a:r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10</a:t>
            </a:fld>
            <a:endParaRPr sz="1300"/>
          </a:p>
        </p:txBody>
      </p:sp>
      <p:sp>
        <p:nvSpPr>
          <p:cNvPr id="551" name="Shape 55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The Queue module allows you to create a new queue object that can hold a specific number of items.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We use these following methods to control the Queue:</a:t>
            </a:r>
          </a:p>
          <a:p>
            <a:pPr marL="683985" lvl="1" indent="-226785">
              <a:spcBef>
                <a:spcPts val="400"/>
              </a:spcBef>
              <a:defRPr sz="1800"/>
            </a:pPr>
            <a:r>
              <a:rPr sz="2000" b="1"/>
              <a:t>put():</a:t>
            </a:r>
            <a:r>
              <a:rPr sz="2000"/>
              <a:t> adds items to a queue</a:t>
            </a:r>
            <a:endParaRPr sz="2800"/>
          </a:p>
          <a:p>
            <a:pPr marL="683985" lvl="1" indent="-226785">
              <a:spcBef>
                <a:spcPts val="400"/>
              </a:spcBef>
              <a:defRPr sz="1800"/>
            </a:pPr>
            <a:r>
              <a:rPr sz="2000" b="1"/>
              <a:t>empty():</a:t>
            </a:r>
            <a:r>
              <a:rPr sz="2000"/>
              <a:t> returns True if queue is empty; otherwise, False  </a:t>
            </a:r>
            <a:endParaRPr sz="2800"/>
          </a:p>
          <a:p>
            <a:pPr marL="683985" lvl="1" indent="-226785">
              <a:spcBef>
                <a:spcPts val="400"/>
              </a:spcBef>
              <a:defRPr sz="1800"/>
            </a:pPr>
            <a:r>
              <a:rPr sz="2000" b="1"/>
              <a:t>get()</a:t>
            </a:r>
            <a:r>
              <a:rPr sz="2000"/>
              <a:t>: removes and returns an item from the queue</a:t>
            </a:r>
          </a:p>
        </p:txBody>
      </p:sp>
      <p:sp>
        <p:nvSpPr>
          <p:cNvPr id="554" name="Shape 55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Python Multithreaded Queue</a:t>
            </a:r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11</a:t>
            </a:fld>
            <a:endParaRPr sz="1300"/>
          </a:p>
        </p:txBody>
      </p:sp>
      <p:sp>
        <p:nvSpPr>
          <p:cNvPr id="556" name="Shape 55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body" idx="1"/>
          </p:nvPr>
        </p:nvSpPr>
        <p:spPr>
          <a:xfrm>
            <a:off x="435201" y="914626"/>
            <a:ext cx="8364765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In Supro we have two queues that transfer messages between the front end and the back end.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 b="1"/>
              <a:t>_supervisor_update_q: </a:t>
            </a:r>
            <a:r>
              <a:rPr sz="2400"/>
              <a:t>Adds the state and process info of a supervisor instance to the queue and sends it to the UI.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 b="1"/>
              <a:t>_messages_to_backend_q: </a:t>
            </a:r>
            <a:r>
              <a:rPr sz="2400"/>
              <a:t>Adds messages in the form of commands from the UI and sends it to the backend.</a:t>
            </a:r>
          </a:p>
        </p:txBody>
      </p:sp>
      <p:sp>
        <p:nvSpPr>
          <p:cNvPr id="559" name="Shape 55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Supro Queue</a:t>
            </a:r>
          </a:p>
        </p:txBody>
      </p:sp>
      <p:sp>
        <p:nvSpPr>
          <p:cNvPr id="560" name="Shape 56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12</a:t>
            </a:fld>
            <a:endParaRPr sz="1300"/>
          </a:p>
        </p:txBody>
      </p:sp>
      <p:sp>
        <p:nvSpPr>
          <p:cNvPr id="561" name="Shape 56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Supro classes that implement threading module:</a:t>
            </a:r>
          </a:p>
          <a:p>
            <a:pPr marL="683985" lvl="1" indent="-226785">
              <a:spcBef>
                <a:spcPts val="400"/>
              </a:spcBef>
              <a:defRPr sz="1800"/>
            </a:pPr>
            <a:r>
              <a:rPr sz="2000" b="1"/>
              <a:t>SuproProcessor – </a:t>
            </a:r>
            <a:r>
              <a:rPr sz="2000"/>
              <a:t>maintains a connection between supervisor on a single machine and Supro. </a:t>
            </a:r>
            <a:endParaRPr sz="28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Connect to supervisor if connection has not yet been made or is lost</a:t>
            </a:r>
            <a:endParaRPr sz="24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Send supervisor status updates to the UI</a:t>
            </a:r>
            <a:endParaRPr sz="24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Report a loss of connection to the UI if unable to reach supervisor</a:t>
            </a:r>
            <a:endParaRPr sz="2400"/>
          </a:p>
          <a:p>
            <a:pPr marL="786492" lvl="1" indent="-272142">
              <a:spcBef>
                <a:spcPts val="400"/>
              </a:spcBef>
              <a:defRPr sz="1800"/>
            </a:pPr>
            <a:r>
              <a:rPr sz="2000" b="1"/>
              <a:t>SuproSwarm</a:t>
            </a:r>
            <a:r>
              <a:rPr sz="2000"/>
              <a:t> – creates and manages all ‘swarm entities’.</a:t>
            </a:r>
            <a:endParaRPr sz="28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Get next message from UI and process its command</a:t>
            </a:r>
            <a:endParaRPr sz="24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See if any processor threads have crashed and restart them if they have</a:t>
            </a:r>
            <a:endParaRPr sz="24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Execute command on appropriate swarm entity</a:t>
            </a:r>
            <a:endParaRPr sz="2400"/>
          </a:p>
          <a:p>
            <a:pPr marL="1117600" lvl="2" indent="-203200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Broadcast swarm status updates</a:t>
            </a:r>
          </a:p>
        </p:txBody>
      </p:sp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Supro Multithreading</a:t>
            </a:r>
          </a:p>
        </p:txBody>
      </p:sp>
      <p:sp>
        <p:nvSpPr>
          <p:cNvPr id="565" name="Shape 56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13</a:t>
            </a:fld>
            <a:endParaRPr sz="1300"/>
          </a:p>
        </p:txBody>
      </p:sp>
      <p:sp>
        <p:nvSpPr>
          <p:cNvPr id="566" name="Shape 56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When exchanging data between a browser and a server, the data can only be text.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 b="1"/>
              <a:t>Sending Data: </a:t>
            </a:r>
            <a:r>
              <a:rPr sz="2400"/>
              <a:t>JavaScript objects can be converted into JSON to be sent to the server.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 b="1"/>
              <a:t>Receiving Data:</a:t>
            </a:r>
            <a:r>
              <a:rPr sz="2400"/>
              <a:t> JSON received from the server can be converted into JavaScript objects.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Since JSON format is text only, it can be easily sent to and from a server, and used as a data format by any programming language.</a:t>
            </a:r>
          </a:p>
        </p:txBody>
      </p:sp>
      <p:sp>
        <p:nvSpPr>
          <p:cNvPr id="569" name="Shape 56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JSON</a:t>
            </a:r>
          </a:p>
        </p:txBody>
      </p:sp>
      <p:sp>
        <p:nvSpPr>
          <p:cNvPr id="570" name="Shape 57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14</a:t>
            </a:fld>
            <a:endParaRPr sz="1300"/>
          </a:p>
        </p:txBody>
      </p:sp>
      <p:sp>
        <p:nvSpPr>
          <p:cNvPr id="571" name="Shape 57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5008155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This is the update message in JSON format that is sent to the UI by each supervisor instance.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The message includes supervisor state and process information.</a:t>
            </a:r>
          </a:p>
        </p:txBody>
      </p:sp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Supro JSON</a:t>
            </a:r>
          </a:p>
        </p:txBody>
      </p:sp>
      <p:sp>
        <p:nvSpPr>
          <p:cNvPr id="575" name="Shape 57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15</a:t>
            </a:fld>
            <a:endParaRPr sz="1300"/>
          </a:p>
        </p:txBody>
      </p:sp>
      <p:sp>
        <p:nvSpPr>
          <p:cNvPr id="576" name="Shape 57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77" name="image11.png" descr="update_mess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463540" y="394068"/>
            <a:ext cx="3242312" cy="441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First version of the backend (Websocket Class)</a:t>
            </a:r>
          </a:p>
          <a:p>
            <a:pPr lvl="0">
              <a:defRPr sz="1800"/>
            </a:pPr>
            <a:r>
              <a:rPr sz="2400"/>
              <a:t>Incorporating the front end</a:t>
            </a:r>
          </a:p>
          <a:p>
            <a:pPr lvl="0">
              <a:defRPr sz="1800"/>
            </a:pPr>
            <a:r>
              <a:rPr sz="2400"/>
              <a:t>Building RPMs</a:t>
            </a:r>
          </a:p>
        </p:txBody>
      </p:sp>
      <p:sp>
        <p:nvSpPr>
          <p:cNvPr id="580" name="Shape 58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581" name="Shape 58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16</a:t>
            </a:fld>
            <a:endParaRPr sz="1300"/>
          </a:p>
        </p:txBody>
      </p:sp>
      <p:sp>
        <p:nvSpPr>
          <p:cNvPr id="582" name="Shape 582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83" name="image13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24475" y="2320844"/>
            <a:ext cx="3416548" cy="1929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First WebSocket Class</a:t>
            </a:r>
          </a:p>
        </p:txBody>
      </p:sp>
      <p:sp>
        <p:nvSpPr>
          <p:cNvPr id="586" name="Shape 58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17</a:t>
            </a:fld>
            <a:endParaRPr sz="1300"/>
          </a:p>
        </p:txBody>
      </p:sp>
      <p:sp>
        <p:nvSpPr>
          <p:cNvPr id="587" name="Shape 587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88" name="image14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01934" y="930611"/>
            <a:ext cx="7431298" cy="365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When a new web session is opened, the UI needs a swarm model to render a dashboard for each boat in the swarm.</a:t>
            </a:r>
          </a:p>
          <a:p>
            <a:pPr marL="0" lvl="0" indent="0">
              <a:buSzTx/>
              <a:buNone/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591" name="Shape 591"/>
          <p:cNvSpPr>
            <a:spLocks noGrp="1"/>
          </p:cNvSpPr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Incorporating the Front-end</a:t>
            </a:r>
          </a:p>
        </p:txBody>
      </p:sp>
      <p:sp>
        <p:nvSpPr>
          <p:cNvPr id="592" name="Shape 59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18</a:t>
            </a:fld>
            <a:endParaRPr sz="1300"/>
          </a:p>
        </p:txBody>
      </p:sp>
      <p:sp>
        <p:nvSpPr>
          <p:cNvPr id="593" name="Shape 593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/>
          </p:cNvSpPr>
          <p:nvPr>
            <p:ph type="body" idx="1"/>
          </p:nvPr>
        </p:nvSpPr>
        <p:spPr>
          <a:xfrm>
            <a:off x="341086" y="967739"/>
            <a:ext cx="439497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429768">
              <a:buSzTx/>
              <a:buNone/>
              <a:defRPr sz="1800"/>
            </a:pPr>
            <a:r>
              <a:rPr sz="2200"/>
              <a:t>Once our first version was tested, we created an RPM and released it for use. </a:t>
            </a:r>
          </a:p>
          <a:p>
            <a:pPr marL="276458" lvl="0" indent="-276458" defTabSz="429768">
              <a:buFontTx/>
              <a:defRPr sz="1800"/>
            </a:pPr>
            <a:r>
              <a:rPr sz="2200"/>
              <a:t>RPM stands for "Redhat Package Manager"</a:t>
            </a:r>
          </a:p>
          <a:p>
            <a:pPr marL="276458" lvl="0" indent="-276458" defTabSz="429768">
              <a:buFontTx/>
              <a:defRPr sz="1800"/>
            </a:pPr>
            <a:r>
              <a:rPr sz="2200"/>
              <a:t>Easy way to install and update programs on Linux</a:t>
            </a:r>
          </a:p>
          <a:p>
            <a:pPr marL="276458" lvl="0" indent="-276458" defTabSz="429768">
              <a:buFontTx/>
              <a:defRPr sz="1800"/>
            </a:pPr>
            <a:r>
              <a:rPr sz="2200"/>
              <a:t>Once a new feature is tested, we build and release a new RPM</a:t>
            </a:r>
          </a:p>
        </p:txBody>
      </p:sp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Building RPMs</a:t>
            </a:r>
          </a:p>
        </p:txBody>
      </p:sp>
      <p:sp>
        <p:nvSpPr>
          <p:cNvPr id="597" name="Shape 59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19</a:t>
            </a:fld>
            <a:endParaRPr sz="1300"/>
          </a:p>
        </p:txBody>
      </p:sp>
      <p:sp>
        <p:nvSpPr>
          <p:cNvPr id="598" name="Shape 598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99" name="image15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822676" y="1612906"/>
            <a:ext cx="3712526" cy="246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506" name="Shape 50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</a:t>
            </a:fld>
            <a:endParaRPr sz="1300"/>
          </a:p>
        </p:txBody>
      </p:sp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Outline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Stop/Start/Restart All Buttons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Logging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Testbed Support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Exception Handling</a:t>
            </a:r>
          </a:p>
        </p:txBody>
      </p:sp>
      <p:sp>
        <p:nvSpPr>
          <p:cNvPr id="602" name="Shape 60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603" name="Shape 60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20</a:t>
            </a:fld>
            <a:endParaRPr sz="1300"/>
          </a:p>
        </p:txBody>
      </p:sp>
      <p:sp>
        <p:nvSpPr>
          <p:cNvPr id="604" name="Shape 604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05" name="image16.jpg" descr="updat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Implemented functions to stop, start, and restart all processes specified in the config file. </a:t>
            </a:r>
          </a:p>
          <a:p>
            <a:pPr marL="257175" lvl="0" indent="-257175">
              <a:defRPr sz="1800"/>
            </a:pPr>
            <a:r>
              <a:rPr sz="2400"/>
              <a:t>Buttons were added on the UI to send commands for backend to call the appropriate supervisor XML-RPC methods.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/>
              <a:t>startAllProcesses(wait=True)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/>
              <a:t>stopAllProcesses(wait=True)</a:t>
            </a:r>
          </a:p>
          <a:p>
            <a:pPr marL="1066800" lvl="2" indent="-152400">
              <a:defRPr sz="1800"/>
            </a:pPr>
            <a:r>
              <a:rPr sz="1600" b="1"/>
              <a:t>wait</a:t>
            </a:r>
            <a:r>
              <a:rPr sz="1600"/>
              <a:t> – Boolean: waits for each process to be fully started or stopped.</a:t>
            </a:r>
          </a:p>
          <a:p>
            <a:pPr marL="1066800" lvl="2" indent="-152400">
              <a:defRPr sz="1800"/>
            </a:pPr>
            <a:r>
              <a:rPr sz="1600"/>
              <a:t>Restarting all processes is a combination of the two.</a:t>
            </a:r>
          </a:p>
        </p:txBody>
      </p:sp>
      <p:sp>
        <p:nvSpPr>
          <p:cNvPr id="608" name="Shape 60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Stop/Start/Restart All</a:t>
            </a:r>
          </a:p>
        </p:txBody>
      </p:sp>
      <p:sp>
        <p:nvSpPr>
          <p:cNvPr id="609" name="Shape 60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21</a:t>
            </a:fld>
            <a:endParaRPr sz="1300"/>
          </a:p>
        </p:txBody>
      </p:sp>
      <p:sp>
        <p:nvSpPr>
          <p:cNvPr id="610" name="Shape 61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Logging is a means of tracking events that happens when some software runs. </a:t>
            </a:r>
          </a:p>
          <a:p>
            <a:pPr marL="257175" lvl="0" indent="-257175">
              <a:defRPr sz="1800"/>
            </a:pPr>
            <a:r>
              <a:rPr sz="2400"/>
              <a:t>The software’s developer adds logging calls to their code to indicate that certain events have occurred. </a:t>
            </a:r>
          </a:p>
          <a:p>
            <a:pPr marL="257175" lvl="0" indent="-257175">
              <a:defRPr sz="1800"/>
            </a:pPr>
            <a:r>
              <a:rPr sz="2400"/>
              <a:t>Allows developers to format log records to include additional information such as date/time, user, etc. </a:t>
            </a:r>
          </a:p>
          <a:p>
            <a:pPr marL="257175" lvl="0" indent="-257175">
              <a:defRPr sz="1800"/>
            </a:pPr>
            <a:r>
              <a:rPr sz="2400"/>
              <a:t>Developers assign level of severity to events</a:t>
            </a:r>
          </a:p>
        </p:txBody>
      </p:sp>
      <p:sp>
        <p:nvSpPr>
          <p:cNvPr id="613" name="Shape 61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Logging</a:t>
            </a:r>
          </a:p>
        </p:txBody>
      </p:sp>
      <p:sp>
        <p:nvSpPr>
          <p:cNvPr id="614" name="Shape 61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22</a:t>
            </a:fld>
            <a:endParaRPr sz="1300"/>
          </a:p>
        </p:txBody>
      </p:sp>
      <p:sp>
        <p:nvSpPr>
          <p:cNvPr id="615" name="Shape 61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body" idx="1"/>
          </p:nvPr>
        </p:nvSpPr>
        <p:spPr>
          <a:xfrm>
            <a:off x="341086" y="967739"/>
            <a:ext cx="4002315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71450" lvl="0" indent="-171450">
              <a:lnSpc>
                <a:spcPct val="90000"/>
              </a:lnSpc>
              <a:defRPr sz="1800"/>
            </a:pPr>
            <a:r>
              <a:rPr sz="1600"/>
              <a:t>Log records formatted to include date/time, user, and level name along with the message. </a:t>
            </a:r>
          </a:p>
          <a:p>
            <a:pPr marL="171450" lvl="0" indent="-171450">
              <a:lnSpc>
                <a:spcPct val="90000"/>
              </a:lnSpc>
              <a:defRPr sz="1800"/>
            </a:pPr>
            <a:r>
              <a:rPr sz="1600"/>
              <a:t>Log records stored into a file called “output.log”</a:t>
            </a:r>
          </a:p>
          <a:p>
            <a:pPr marL="171450" lvl="0" indent="-171450">
              <a:lnSpc>
                <a:spcPct val="90000"/>
              </a:lnSpc>
              <a:defRPr sz="1800"/>
            </a:pPr>
            <a:r>
              <a:rPr sz="1600"/>
              <a:t>Errors are stored into a file called “error.log”</a:t>
            </a:r>
          </a:p>
          <a:p>
            <a:pPr marL="171450" lvl="0" indent="-171450">
              <a:lnSpc>
                <a:spcPct val="90000"/>
              </a:lnSpc>
              <a:defRPr sz="1800"/>
            </a:pPr>
            <a:r>
              <a:rPr sz="1600"/>
              <a:t>Debug level log records used to let us know if messages are being sent, opening and closing of connections, and if threads are still running. </a:t>
            </a:r>
          </a:p>
          <a:p>
            <a:pPr marL="171450" lvl="0" indent="-171450">
              <a:lnSpc>
                <a:spcPct val="90000"/>
              </a:lnSpc>
              <a:defRPr sz="1800"/>
            </a:pPr>
            <a:r>
              <a:rPr sz="1600"/>
              <a:t>Error/Exception level log records let us know if commands aren’t working correctly and if threads crashed.</a:t>
            </a:r>
          </a:p>
        </p:txBody>
      </p:sp>
      <p:sp>
        <p:nvSpPr>
          <p:cNvPr id="618" name="Shape 61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Supro Logging</a:t>
            </a:r>
          </a:p>
        </p:txBody>
      </p:sp>
      <p:sp>
        <p:nvSpPr>
          <p:cNvPr id="619" name="Shape 61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/>
          </a:lstStyle>
          <a:p>
            <a:pPr lvl="0"/>
            <a:fld id="{86CB4B4D-7CA3-9044-876B-883B54F8677D}" type="slidenum">
              <a:rPr/>
              <a:pPr lvl="0"/>
              <a:t>23</a:t>
            </a:fld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21" name="image17.png" descr="output_log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Implemented support for multiple testbeds of boats. </a:t>
            </a:r>
          </a:p>
          <a:p>
            <a:pPr marL="257175" lvl="0" indent="-257175">
              <a:defRPr sz="1800"/>
            </a:pPr>
            <a:r>
              <a:rPr sz="2400"/>
              <a:t>Reformatted messages being sent to the front end to include an extra layer for testbeds. </a:t>
            </a:r>
          </a:p>
          <a:p>
            <a:pPr marL="257175" lvl="0" indent="-257175">
              <a:defRPr sz="1800"/>
            </a:pPr>
            <a:r>
              <a:rPr sz="2400"/>
              <a:t>UI updated to support multiple testbeds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/>
              <a:t>Testbeds separated by name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/>
              <a:t>All vehicles within a testbed have a matching color.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/>
              <a:t>Buttons to start/stop/restart all processes within a testbed. </a:t>
            </a:r>
          </a:p>
        </p:txBody>
      </p:sp>
      <p:sp>
        <p:nvSpPr>
          <p:cNvPr id="624" name="Shape 62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Testbeds</a:t>
            </a:r>
          </a:p>
        </p:txBody>
      </p:sp>
      <p:sp>
        <p:nvSpPr>
          <p:cNvPr id="625" name="Shape 62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24</a:t>
            </a:fld>
            <a:endParaRPr sz="1300"/>
          </a:p>
        </p:txBody>
      </p:sp>
      <p:sp>
        <p:nvSpPr>
          <p:cNvPr id="626" name="Shape 62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Testbeds</a:t>
            </a:r>
          </a:p>
        </p:txBody>
      </p:sp>
      <p:sp>
        <p:nvSpPr>
          <p:cNvPr id="629" name="Shape 62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/>
          </a:lstStyle>
          <a:p>
            <a:pPr lvl="0"/>
            <a:fld id="{86CB4B4D-7CA3-9044-876B-883B54F8677D}" type="slidenum">
              <a:rPr/>
              <a:pPr lvl="0"/>
              <a:t>25</a:t>
            </a:fld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31" name="image18.png" descr="testbeds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04800" y="895350"/>
            <a:ext cx="6989352" cy="3780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 b="1"/>
              <a:t>Try clause – </a:t>
            </a:r>
            <a:r>
              <a:rPr sz="2400"/>
              <a:t>Completes execution of all code within the clause if no exception occurs.</a:t>
            </a:r>
          </a:p>
          <a:p>
            <a:pPr marL="257175" lvl="0" indent="-257175">
              <a:defRPr sz="1800"/>
            </a:pPr>
            <a:r>
              <a:rPr sz="2400" b="1"/>
              <a:t>Except clause – </a:t>
            </a:r>
            <a:r>
              <a:rPr sz="2400"/>
              <a:t>If exception occurs, skip try clause and execute except clause.</a:t>
            </a:r>
          </a:p>
          <a:p>
            <a:pPr marL="257175" lvl="0" indent="-257175">
              <a:defRPr sz="1800"/>
            </a:pPr>
            <a:r>
              <a:rPr sz="2400"/>
              <a:t>We have try and except clauses for each supervisor XML-RPC method.</a:t>
            </a:r>
          </a:p>
          <a:p>
            <a:pPr marL="257175" lvl="0" indent="-257175">
              <a:defRPr sz="1800"/>
            </a:pPr>
            <a:r>
              <a:rPr sz="2400"/>
              <a:t>This prevents threads from crashing when an error occurs. </a:t>
            </a:r>
          </a:p>
          <a:p>
            <a:pPr marL="257175" lvl="0" indent="-257175">
              <a:defRPr sz="1800"/>
            </a:pPr>
            <a:r>
              <a:rPr sz="2400"/>
              <a:t>Log what exception occurred and on what thread.</a:t>
            </a:r>
          </a:p>
        </p:txBody>
      </p:sp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Exception Handling</a:t>
            </a:r>
          </a:p>
        </p:txBody>
      </p:sp>
      <p:sp>
        <p:nvSpPr>
          <p:cNvPr id="635" name="Shape 63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/>
          </a:lstStyle>
          <a:p>
            <a:pPr lvl="0"/>
            <a:fld id="{86CB4B4D-7CA3-9044-876B-883B54F8677D}" type="slidenum">
              <a:rPr/>
              <a:pPr lvl="0"/>
              <a:t>26</a:t>
            </a:fld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body" idx="1"/>
          </p:nvPr>
        </p:nvSpPr>
        <p:spPr>
          <a:xfrm>
            <a:off x="341086" y="967739"/>
            <a:ext cx="3968233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Too many new features</a:t>
            </a:r>
          </a:p>
          <a:p>
            <a:pPr lvl="0">
              <a:defRPr sz="1800"/>
            </a:pPr>
            <a:r>
              <a:rPr sz="2400"/>
              <a:t>Poor ad hoc approach</a:t>
            </a:r>
          </a:p>
          <a:p>
            <a:pPr lvl="0">
              <a:defRPr sz="1800"/>
            </a:pPr>
            <a:r>
              <a:rPr sz="2400"/>
              <a:t>Unclear function/variable/class names</a:t>
            </a:r>
          </a:p>
          <a:p>
            <a:pPr lvl="0">
              <a:defRPr sz="1800"/>
            </a:pPr>
            <a:r>
              <a:rPr sz="2400"/>
              <a:t>Inconsistent naming conventions</a:t>
            </a:r>
          </a:p>
          <a:p>
            <a:pPr lvl="0">
              <a:defRPr sz="1800"/>
            </a:pPr>
            <a:r>
              <a:rPr sz="2400"/>
              <a:t>Redundant imports</a:t>
            </a:r>
          </a:p>
          <a:p>
            <a:pPr lvl="0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639" name="Shape 63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640" name="Shape 64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27</a:t>
            </a:fld>
            <a:endParaRPr sz="1300"/>
          </a:p>
        </p:txBody>
      </p:sp>
      <p:sp>
        <p:nvSpPr>
          <p:cNvPr id="641" name="Shape 64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42" name="image19.jpe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68114" y="478821"/>
            <a:ext cx="4382739" cy="4185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Hierarchical Structure</a:t>
            </a:r>
          </a:p>
        </p:txBody>
      </p:sp>
      <p:sp>
        <p:nvSpPr>
          <p:cNvPr id="645" name="Shape 64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28</a:t>
            </a:fld>
            <a:endParaRPr sz="1300"/>
          </a:p>
        </p:txBody>
      </p:sp>
      <p:sp>
        <p:nvSpPr>
          <p:cNvPr id="646" name="Shape 64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647" name="Shape 647"/>
          <p:cNvSpPr/>
          <p:nvPr/>
        </p:nvSpPr>
        <p:spPr>
          <a:xfrm>
            <a:off x="2267737" y="1037519"/>
            <a:ext cx="4911292" cy="310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>
                <a:latin typeface="Arial"/>
                <a:ea typeface="Arial"/>
                <a:cs typeface="Arial"/>
                <a:sym typeface="Arial"/>
              </a:rPr>
              <a:t>V</a:t>
            </a:r>
            <a:r>
              <a:rPr sz="3000" b="1" i="1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>
            <a:spLocks noGrp="1"/>
          </p:cNvSpPr>
          <p:nvPr>
            <p:ph type="body" idx="1"/>
          </p:nvPr>
        </p:nvSpPr>
        <p:spPr>
          <a:xfrm>
            <a:off x="341086" y="967739"/>
            <a:ext cx="411537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algn="ctr">
              <a:buSzTx/>
              <a:buNone/>
              <a:defRPr sz="1800"/>
            </a:pPr>
            <a:r>
              <a:rPr sz="2400" u="sng"/>
              <a:t>Old</a:t>
            </a:r>
          </a:p>
          <a:p>
            <a:pPr lvl="0">
              <a:defRPr sz="1800"/>
            </a:pPr>
            <a:r>
              <a:rPr sz="2400"/>
              <a:t>Our first version of a WebSocket class managed 2 message queues for each instance of supervisor.</a:t>
            </a:r>
          </a:p>
          <a:p>
            <a:pPr lvl="0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650" name="Shape 65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Changing the web_socket class</a:t>
            </a:r>
          </a:p>
        </p:txBody>
      </p:sp>
      <p:sp>
        <p:nvSpPr>
          <p:cNvPr id="651" name="Shape 65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29</a:t>
            </a:fld>
            <a:endParaRPr sz="1300"/>
          </a:p>
        </p:txBody>
      </p:sp>
      <p:sp>
        <p:nvSpPr>
          <p:cNvPr id="652" name="Shape 652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653" name="Shape 653"/>
          <p:cNvSpPr/>
          <p:nvPr/>
        </p:nvSpPr>
        <p:spPr>
          <a:xfrm>
            <a:off x="4608286" y="967739"/>
            <a:ext cx="4115373" cy="375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spcBef>
                <a:spcPts val="700"/>
              </a:spcBef>
            </a:pPr>
            <a:r>
              <a:rPr sz="2400" u="sng">
                <a:latin typeface="Arial"/>
                <a:ea typeface="Arial"/>
                <a:cs typeface="Arial"/>
                <a:sym typeface="Arial"/>
              </a:rPr>
              <a:t>New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Only manages </a:t>
            </a:r>
            <a:r>
              <a:rPr sz="2400" b="1">
                <a:latin typeface="Arial"/>
                <a:ea typeface="Arial"/>
                <a:cs typeface="Arial"/>
                <a:sym typeface="Arial"/>
              </a:rPr>
              <a:t>messages_to_backend_q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Thread to execute commands from the front end now belongs to </a:t>
            </a:r>
            <a:r>
              <a:rPr sz="2400" b="1">
                <a:latin typeface="Arial"/>
                <a:ea typeface="Arial"/>
                <a:cs typeface="Arial"/>
                <a:sym typeface="Arial"/>
              </a:rPr>
              <a:t>Swarm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 class.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Much simpler</a:t>
            </a:r>
          </a:p>
        </p:txBody>
      </p:sp>
      <p:sp>
        <p:nvSpPr>
          <p:cNvPr id="654" name="Shape 654"/>
          <p:cNvSpPr/>
          <p:nvPr/>
        </p:nvSpPr>
        <p:spPr>
          <a:xfrm flipH="1" flipV="1">
            <a:off x="4454028" y="949523"/>
            <a:ext cx="2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/>
          </p:cNvSpPr>
          <p:nvPr>
            <p:ph type="body" idx="1"/>
          </p:nvPr>
        </p:nvSpPr>
        <p:spPr>
          <a:xfrm>
            <a:off x="341087" y="876301"/>
            <a:ext cx="8364764" cy="3843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>
              <a:spcBef>
                <a:spcPts val="500"/>
              </a:spcBef>
              <a:defRPr sz="1800"/>
            </a:pPr>
            <a:r>
              <a:rPr sz="2400"/>
              <a:t> </a:t>
            </a:r>
            <a:r>
              <a:rPr sz="2400" b="1"/>
              <a:t>Supro</a:t>
            </a:r>
            <a:r>
              <a:rPr sz="2400"/>
              <a:t> </a:t>
            </a:r>
            <a:r>
              <a:rPr sz="2400" b="1"/>
              <a:t>– </a:t>
            </a:r>
            <a:r>
              <a:rPr sz="2400"/>
              <a:t>a Prism-hosted real-time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Supervisor dashboard </a:t>
            </a:r>
          </a:p>
          <a:p>
            <a:pPr marL="0" lvl="0" indent="0">
              <a:spcBef>
                <a:spcPts val="500"/>
              </a:spcBef>
              <a:defRPr sz="1800"/>
            </a:pPr>
            <a:r>
              <a:rPr sz="2400"/>
              <a:t>Used for monitoring and managing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processes running across an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autonomous fleet.</a:t>
            </a:r>
          </a:p>
          <a:p>
            <a:pPr marL="0" lvl="0" indent="0">
              <a:spcBef>
                <a:spcPts val="500"/>
              </a:spcBef>
              <a:defRPr sz="1800"/>
            </a:pPr>
            <a:r>
              <a:rPr sz="2400"/>
              <a:t> Supro allows the user the ability to track and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control multiple supervisor servers</a:t>
            </a:r>
          </a:p>
        </p:txBody>
      </p:sp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370331">
              <a:defRPr sz="1800" b="0"/>
            </a:pPr>
            <a:r>
              <a:rPr sz="2500" b="1">
                <a:solidFill>
                  <a:srgbClr val="C10F1D"/>
                </a:solidFill>
              </a:rPr>
              <a:t>Introduction to Supro</a:t>
            </a:r>
          </a:p>
        </p:txBody>
      </p:sp>
      <p:sp>
        <p:nvSpPr>
          <p:cNvPr id="512" name="Shape 512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</a:t>
            </a:fld>
            <a:endParaRPr sz="1300"/>
          </a:p>
        </p:txBody>
      </p:sp>
      <p:pic>
        <p:nvPicPr>
          <p:cNvPr id="514" name="image4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/>
          </p:cNvSpPr>
          <p:nvPr>
            <p:ph type="body" idx="1"/>
          </p:nvPr>
        </p:nvSpPr>
        <p:spPr>
          <a:xfrm>
            <a:off x="341086" y="967739"/>
            <a:ext cx="3441283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Clear and concise names</a:t>
            </a:r>
          </a:p>
          <a:p>
            <a:pPr lvl="0">
              <a:defRPr sz="1800"/>
            </a:pPr>
            <a:r>
              <a:rPr sz="2400"/>
              <a:t>Neat and short functions</a:t>
            </a:r>
          </a:p>
          <a:p>
            <a:pPr lvl="0">
              <a:defRPr sz="1800"/>
            </a:pPr>
            <a:r>
              <a:rPr sz="2400"/>
              <a:t>Consistency</a:t>
            </a:r>
          </a:p>
          <a:p>
            <a:pPr lvl="0">
              <a:defRPr sz="1800"/>
            </a:pPr>
            <a:r>
              <a:rPr sz="2400"/>
              <a:t>Generality</a:t>
            </a:r>
          </a:p>
          <a:p>
            <a:pPr lvl="0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657" name="Shape 65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Cleaning up the code</a:t>
            </a:r>
          </a:p>
        </p:txBody>
      </p:sp>
      <p:sp>
        <p:nvSpPr>
          <p:cNvPr id="658" name="Shape 65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30</a:t>
            </a:fld>
            <a:endParaRPr sz="1300"/>
          </a:p>
        </p:txBody>
      </p:sp>
      <p:sp>
        <p:nvSpPr>
          <p:cNvPr id="659" name="Shape 65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24505" y="877251"/>
            <a:ext cx="4997310" cy="375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Pylint</a:t>
            </a:r>
          </a:p>
          <a:p>
            <a:pPr lvl="0">
              <a:defRPr sz="1800"/>
            </a:pPr>
            <a:r>
              <a:rPr sz="2400"/>
              <a:t>Docstring</a:t>
            </a:r>
          </a:p>
          <a:p>
            <a:pPr lvl="0">
              <a:defRPr sz="1800"/>
            </a:pPr>
            <a:r>
              <a:rPr sz="2400"/>
              <a:t>Pydoc</a:t>
            </a:r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Documentation</a:t>
            </a:r>
          </a:p>
        </p:txBody>
      </p:sp>
      <p:sp>
        <p:nvSpPr>
          <p:cNvPr id="663" name="Shape 66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31</a:t>
            </a:fld>
            <a:endParaRPr sz="1300"/>
          </a:p>
        </p:txBody>
      </p:sp>
      <p:sp>
        <p:nvSpPr>
          <p:cNvPr id="664" name="Shape 664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65" name="image21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521790" y="516082"/>
            <a:ext cx="5143658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32</a:t>
            </a:fld>
            <a:endParaRPr sz="1300"/>
          </a:p>
        </p:txBody>
      </p:sp>
      <p:sp>
        <p:nvSpPr>
          <p:cNvPr id="669" name="Shape 66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70" name="pasted-image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935870" y="660310"/>
            <a:ext cx="3272260" cy="382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Multithreaded Programming</a:t>
            </a:r>
          </a:p>
          <a:p>
            <a:pPr marL="257175" lvl="0" indent="-257175">
              <a:defRPr sz="1800"/>
            </a:pPr>
            <a:r>
              <a:rPr sz="2400"/>
              <a:t>JSON</a:t>
            </a:r>
          </a:p>
          <a:p>
            <a:pPr marL="257175" lvl="0" indent="-257175">
              <a:defRPr sz="1800"/>
            </a:pPr>
            <a:r>
              <a:rPr sz="2400"/>
              <a:t>WebSockets</a:t>
            </a:r>
          </a:p>
          <a:p>
            <a:pPr marL="257175" lvl="0" indent="-257175">
              <a:defRPr sz="1800"/>
            </a:pPr>
            <a:r>
              <a:rPr sz="2400"/>
              <a:t>Logging</a:t>
            </a:r>
          </a:p>
          <a:p>
            <a:pPr marL="257175" lvl="0" indent="-257175">
              <a:defRPr sz="1800"/>
            </a:pPr>
            <a:r>
              <a:rPr sz="2400"/>
              <a:t>The importance of source control</a:t>
            </a:r>
          </a:p>
          <a:p>
            <a:pPr marL="257175" lvl="0" indent="-257175">
              <a:defRPr sz="1800"/>
            </a:pPr>
            <a:r>
              <a:rPr sz="2400"/>
              <a:t>Work Ethic</a:t>
            </a:r>
          </a:p>
          <a:p>
            <a:pPr marL="257175" lvl="0" indent="-257175">
              <a:defRPr sz="1800"/>
            </a:pPr>
            <a:r>
              <a:rPr sz="2400"/>
              <a:t>Teamwork</a:t>
            </a:r>
          </a:p>
        </p:txBody>
      </p:sp>
      <p:sp>
        <p:nvSpPr>
          <p:cNvPr id="673" name="Shape 67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Things we learned</a:t>
            </a:r>
          </a:p>
        </p:txBody>
      </p:sp>
      <p:sp>
        <p:nvSpPr>
          <p:cNvPr id="674" name="Shape 67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33</a:t>
            </a:fld>
            <a:endParaRPr sz="1300"/>
          </a:p>
        </p:txBody>
      </p:sp>
      <p:sp>
        <p:nvSpPr>
          <p:cNvPr id="675" name="Shape 67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" name="Picture 5" descr="Lear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971550"/>
            <a:ext cx="2857500" cy="285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body" idx="1"/>
          </p:nvPr>
        </p:nvSpPr>
        <p:spPr>
          <a:xfrm>
            <a:off x="341086" y="967739"/>
            <a:ext cx="4688115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Not having root access</a:t>
            </a:r>
          </a:p>
          <a:p>
            <a:pPr marL="257175" lvl="0" indent="-257175">
              <a:defRPr sz="1800"/>
            </a:pPr>
            <a:r>
              <a:rPr sz="2400"/>
              <a:t>Constant debugging</a:t>
            </a:r>
          </a:p>
          <a:p>
            <a:pPr marL="257175" lvl="0" indent="-257175">
              <a:defRPr sz="1800"/>
            </a:pPr>
            <a:r>
              <a:rPr sz="2400"/>
              <a:t>Difficulty having things installed</a:t>
            </a:r>
          </a:p>
          <a:p>
            <a:pPr marL="257175" lvl="0" indent="-257175">
              <a:defRPr sz="1800"/>
            </a:pPr>
            <a:r>
              <a:rPr sz="2400"/>
              <a:t>New concepts</a:t>
            </a:r>
          </a:p>
        </p:txBody>
      </p:sp>
      <p:sp>
        <p:nvSpPr>
          <p:cNvPr id="678" name="Shape 67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Challenges we faced</a:t>
            </a:r>
          </a:p>
        </p:txBody>
      </p:sp>
      <p:sp>
        <p:nvSpPr>
          <p:cNvPr id="679" name="Shape 67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34</a:t>
            </a:fld>
            <a:endParaRPr sz="1300"/>
          </a:p>
        </p:txBody>
      </p:sp>
      <p:sp>
        <p:nvSpPr>
          <p:cNvPr id="680" name="Shape 68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" name="Picture 5" descr="Challen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971550"/>
            <a:ext cx="3270250" cy="1962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>
              <a:buSzTx/>
              <a:buFontTx/>
              <a:buNone/>
              <a:defRPr sz="1800"/>
            </a:pPr>
            <a:r>
              <a:rPr sz="2400"/>
              <a:t>Interning at JPL was:</a:t>
            </a:r>
          </a:p>
          <a:p>
            <a:pPr marL="2145631" lvl="5" indent="-240631">
              <a:buFontTx/>
              <a:defRPr sz="1800"/>
            </a:pPr>
            <a:r>
              <a:rPr sz="2400"/>
              <a:t>Amazing</a:t>
            </a:r>
          </a:p>
          <a:p>
            <a:pPr marL="2145631" lvl="5" indent="-240631">
              <a:buFontTx/>
              <a:defRPr sz="1800"/>
            </a:pPr>
            <a:r>
              <a:rPr sz="2400"/>
              <a:t>Inspiring</a:t>
            </a:r>
          </a:p>
          <a:p>
            <a:pPr marL="2145631" lvl="5" indent="-240631">
              <a:buFontTx/>
              <a:defRPr sz="1800"/>
            </a:pPr>
            <a:r>
              <a:rPr sz="2400"/>
              <a:t>A tremendous learning experience</a:t>
            </a:r>
          </a:p>
          <a:p>
            <a:pPr marL="2145631" lvl="5" indent="-240631">
              <a:buFontTx/>
              <a:defRPr sz="1800"/>
            </a:pPr>
            <a:r>
              <a:rPr sz="2400"/>
              <a:t>A great place to hone our skills</a:t>
            </a:r>
          </a:p>
          <a:p>
            <a:pPr marL="2145631" lvl="5" indent="-240631">
              <a:buFontTx/>
              <a:defRPr sz="1800"/>
            </a:pPr>
            <a:r>
              <a:rPr sz="2400"/>
              <a:t>Humbling</a:t>
            </a:r>
          </a:p>
          <a:p>
            <a:pPr marL="2145631" lvl="5" indent="-240631">
              <a:buFontTx/>
              <a:defRPr sz="1800"/>
            </a:pPr>
            <a:r>
              <a:rPr sz="2400"/>
              <a:t>Hard work</a:t>
            </a:r>
          </a:p>
          <a:p>
            <a:pPr marL="2145631" lvl="5" indent="-240631">
              <a:buFontTx/>
              <a:defRPr sz="1800"/>
            </a:pPr>
            <a:r>
              <a:rPr sz="2400"/>
              <a:t>Very fun</a:t>
            </a:r>
          </a:p>
        </p:txBody>
      </p:sp>
      <p:sp>
        <p:nvSpPr>
          <p:cNvPr id="683" name="Shape 68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Final Thoughts</a:t>
            </a:r>
          </a:p>
        </p:txBody>
      </p:sp>
      <p:sp>
        <p:nvSpPr>
          <p:cNvPr id="684" name="Shape 68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35</a:t>
            </a:fld>
            <a:endParaRPr sz="1300"/>
          </a:p>
        </p:txBody>
      </p:sp>
      <p:sp>
        <p:nvSpPr>
          <p:cNvPr id="685" name="Shape 68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Special thanks to: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Marc Pomerantz - SIRI Mentor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Calvin Huang - Supro Developer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Michael Sandoval - Maritime Robotics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Michael Wolf - Maritime Robotics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William Adler - IT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Roslyn Soto - SIRI Coordinator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Eddie Gonzales - Education Office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Jessica Parker - Education Office</a:t>
            </a:r>
          </a:p>
          <a:p>
            <a:pPr marL="0" lvl="8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Daisy Sang - Faculty Advisor</a:t>
            </a:r>
          </a:p>
          <a:p>
            <a:pPr marL="0" lvl="4" indent="758951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And all the wonderful people at JPL. You are all awesome!</a:t>
            </a:r>
          </a:p>
        </p:txBody>
      </p:sp>
      <p:sp>
        <p:nvSpPr>
          <p:cNvPr id="688" name="Shape 68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689" name="Shape 68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36</a:t>
            </a:fld>
            <a:endParaRPr sz="1300"/>
          </a:p>
        </p:txBody>
      </p:sp>
      <p:sp>
        <p:nvSpPr>
          <p:cNvPr id="690" name="Shape 69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Help with testing and research of                          autonomous boats</a:t>
            </a:r>
          </a:p>
          <a:p>
            <a:pPr lvl="0">
              <a:defRPr sz="1800"/>
            </a:pPr>
            <a:r>
              <a:rPr sz="2400"/>
              <a:t>Create an intuitive user interface                                         where testers can easily manage                                            processes on each boat</a:t>
            </a:r>
          </a:p>
          <a:p>
            <a:pPr lvl="0">
              <a:defRPr sz="1800"/>
            </a:pPr>
            <a:r>
              <a:rPr sz="2400"/>
              <a:t>Design our module so that our code                                    can easily be used for other projects                                        involving autonomous vehicle swarms</a:t>
            </a:r>
          </a:p>
        </p:txBody>
      </p:sp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Objective</a:t>
            </a:r>
          </a:p>
        </p:txBody>
      </p:sp>
      <p:sp>
        <p:nvSpPr>
          <p:cNvPr id="518" name="Shape 518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19" name="Shape 51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4</a:t>
            </a:fld>
            <a:endParaRPr sz="1300"/>
          </a:p>
        </p:txBody>
      </p:sp>
      <p:pic>
        <p:nvPicPr>
          <p:cNvPr id="520" name="image4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Python </a:t>
            </a:r>
          </a:p>
          <a:p>
            <a:pPr lvl="0">
              <a:defRPr sz="1800"/>
            </a:pPr>
            <a:r>
              <a:rPr sz="2400"/>
              <a:t>Angular</a:t>
            </a:r>
          </a:p>
        </p:txBody>
      </p:sp>
      <p:sp>
        <p:nvSpPr>
          <p:cNvPr id="523" name="Shape 52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Our approach</a:t>
            </a:r>
          </a:p>
        </p:txBody>
      </p:sp>
      <p:sp>
        <p:nvSpPr>
          <p:cNvPr id="524" name="Shape 524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5</a:t>
            </a:fld>
            <a:endParaRPr sz="1300"/>
          </a:p>
        </p:txBody>
      </p:sp>
      <p:pic>
        <p:nvPicPr>
          <p:cNvPr id="6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405830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043487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body" idx="1"/>
          </p:nvPr>
        </p:nvSpPr>
        <p:spPr>
          <a:xfrm>
            <a:off x="389618" y="1169894"/>
            <a:ext cx="8364764" cy="32413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66724" lvl="0" indent="-466724">
              <a:spcBef>
                <a:spcPts val="600"/>
              </a:spcBef>
              <a:defRPr sz="1800"/>
            </a:pPr>
            <a:r>
              <a:rPr sz="2800"/>
              <a:t>Supervisor</a:t>
            </a:r>
          </a:p>
          <a:p>
            <a:pPr marL="466724" lvl="0" indent="-466724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marL="466724" lvl="0" indent="-466724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marL="466724" lvl="0" indent="-466724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marL="466724" lvl="0" indent="-466724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529" name="Shape 52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6</a:t>
            </a:fld>
            <a:endParaRPr sz="1300"/>
          </a:p>
        </p:txBody>
      </p:sp>
      <p:sp>
        <p:nvSpPr>
          <p:cNvPr id="530" name="Shape 53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849885" y="1679829"/>
            <a:ext cx="4414074" cy="215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/>
          </p:cNvSpPr>
          <p:nvPr>
            <p:ph type="body" idx="1"/>
          </p:nvPr>
        </p:nvSpPr>
        <p:spPr>
          <a:xfrm>
            <a:off x="328387" y="780039"/>
            <a:ext cx="3302452" cy="358342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80472" lvl="0" indent="-180472">
              <a:buSzPct val="100000"/>
              <a:buChar char="•"/>
            </a:pPr>
            <a:r>
              <a:t>Supervisor is an open-source process management software that runs as a daemon.</a:t>
            </a:r>
          </a:p>
          <a:p>
            <a:pPr marL="180472" lvl="0" indent="-180472">
              <a:buSzPct val="100000"/>
              <a:buChar char="•"/>
            </a:pPr>
            <a:r>
              <a:t>Maritime robotics is using Supervisor to manage their autonomous boats.</a:t>
            </a:r>
          </a:p>
          <a:p>
            <a:pPr marL="180472" lvl="0" indent="-180472">
              <a:buSzPct val="100000"/>
              <a:buChar char="•"/>
            </a:pPr>
            <a:r>
              <a:t>Supervisor has an API.</a:t>
            </a:r>
          </a:p>
          <a:p>
            <a:pPr marL="180472" lvl="0" indent="-180472">
              <a:buSzPct val="100000"/>
              <a:buChar char="•"/>
            </a:pPr>
            <a:r>
              <a:t>Supervisor has a UI but it is limited to displaying one instance of supervisor.</a:t>
            </a:r>
          </a:p>
        </p:txBody>
      </p:sp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/>
            </a:pPr>
            <a:r>
              <a:rPr sz="2400" b="1"/>
              <a:t>Supervisor</a:t>
            </a:r>
          </a:p>
        </p:txBody>
      </p:sp>
      <p:sp>
        <p:nvSpPr>
          <p:cNvPr id="534" name="Shape 5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3" cy="17743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7</a:t>
            </a:fld>
            <a:endParaRPr sz="700">
              <a:solidFill>
                <a:srgbClr val="808080"/>
              </a:solidFill>
            </a:endParaRPr>
          </a:p>
        </p:txBody>
      </p:sp>
      <p:pic>
        <p:nvPicPr>
          <p:cNvPr id="535" name="image8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16342" y="2161436"/>
            <a:ext cx="5219703" cy="2174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WebSockets make it possible to open an interactive session between the user’s browser and a server.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With WebSockets you can send messages to a server and receive event driven responses.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We use a WebSocket to connect the Supro backend with web clients opened by users.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Once a WebSocket connection is established, messages can be sent from the UI to the backend and vice versa.</a:t>
            </a:r>
          </a:p>
        </p:txBody>
      </p:sp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WebSocket</a:t>
            </a:r>
          </a:p>
        </p:txBody>
      </p:sp>
      <p:sp>
        <p:nvSpPr>
          <p:cNvPr id="539" name="Shape 53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40" name="Shape 54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8</a:t>
            </a:fld>
            <a:endParaRPr sz="130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SockJS-tornado is a Python server for WebSocket emulation.</a:t>
            </a:r>
          </a:p>
          <a:p>
            <a:pPr marL="257175" lvl="0" indent="-257175">
              <a:defRPr sz="1800"/>
            </a:pPr>
            <a:r>
              <a:rPr sz="2400"/>
              <a:t>Callbacks: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 b="1"/>
              <a:t>on_open</a:t>
            </a:r>
            <a:r>
              <a:rPr sz="2000"/>
              <a:t> – Starts a new session with a web client and swarm_model is sent to the UI.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 b="1"/>
              <a:t>on_message – </a:t>
            </a:r>
            <a:r>
              <a:rPr sz="2000"/>
              <a:t>Receives a message from the UI and adds it to a queue to send to the backend.</a:t>
            </a:r>
          </a:p>
          <a:p>
            <a:pPr marL="661306" lvl="1" indent="-204106">
              <a:buFont typeface="Wingdings"/>
              <a:buChar char="➢"/>
              <a:defRPr sz="1800"/>
            </a:pPr>
            <a:r>
              <a:rPr sz="2000" b="1"/>
              <a:t>on_close – </a:t>
            </a:r>
            <a:r>
              <a:rPr sz="2000"/>
              <a:t>Ends a session with a  web client. </a:t>
            </a:r>
          </a:p>
        </p:txBody>
      </p:sp>
      <p:sp>
        <p:nvSpPr>
          <p:cNvPr id="543" name="Shape 54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sz="2500" b="1"/>
              <a:t>SockJS</a:t>
            </a:r>
          </a:p>
        </p:txBody>
      </p:sp>
      <p:sp>
        <p:nvSpPr>
          <p:cNvPr id="544" name="Shape 54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9</a:t>
            </a:fld>
            <a:endParaRPr sz="1300"/>
          </a:p>
        </p:txBody>
      </p:sp>
      <p:sp>
        <p:nvSpPr>
          <p:cNvPr id="545" name="Shape 54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46" name="image10.png"/>
          <p:cNvPicPr/>
          <p:nvPr/>
        </p:nvPicPr>
        <p:blipFill>
          <a:blip r:embed="rId2" cstate="print">
            <a:extLst/>
          </a:blip>
          <a:srcRect r="4444" b="1975"/>
          <a:stretch>
            <a:fillRect/>
          </a:stretch>
        </p:blipFill>
        <p:spPr>
          <a:xfrm>
            <a:off x="7086599" y="742949"/>
            <a:ext cx="1674644" cy="1717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1592</Words>
  <Application>Microsoft Office PowerPoint</Application>
  <PresentationFormat>On-screen Show (16:9)</PresentationFormat>
  <Paragraphs>272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Default</vt:lpstr>
      <vt:lpstr>Slide 1</vt:lpstr>
      <vt:lpstr>Outline</vt:lpstr>
      <vt:lpstr>Introduction to Supro</vt:lpstr>
      <vt:lpstr>Objective</vt:lpstr>
      <vt:lpstr>Our approach</vt:lpstr>
      <vt:lpstr>Early Development / Initial Research</vt:lpstr>
      <vt:lpstr>Supervisor</vt:lpstr>
      <vt:lpstr>WebSocket</vt:lpstr>
      <vt:lpstr>SockJS</vt:lpstr>
      <vt:lpstr>Python Multithreaded Programming</vt:lpstr>
      <vt:lpstr>Python Multithreaded Queue</vt:lpstr>
      <vt:lpstr>Supro Queue</vt:lpstr>
      <vt:lpstr>Supro Multithreading</vt:lpstr>
      <vt:lpstr>JSON</vt:lpstr>
      <vt:lpstr>Supro JSON</vt:lpstr>
      <vt:lpstr>Building and Testing</vt:lpstr>
      <vt:lpstr>First WebSocket Class</vt:lpstr>
      <vt:lpstr>Incorporating the Front-end</vt:lpstr>
      <vt:lpstr>Building RPMs</vt:lpstr>
      <vt:lpstr>New Features</vt:lpstr>
      <vt:lpstr>Stop/Start/Restart All</vt:lpstr>
      <vt:lpstr>Logging</vt:lpstr>
      <vt:lpstr>Supro Logging</vt:lpstr>
      <vt:lpstr>Testbeds</vt:lpstr>
      <vt:lpstr>Testbeds</vt:lpstr>
      <vt:lpstr>Exception Handling</vt:lpstr>
      <vt:lpstr>Refactor</vt:lpstr>
      <vt:lpstr>Hierarchical Structure</vt:lpstr>
      <vt:lpstr>Changing the web_socket class</vt:lpstr>
      <vt:lpstr>Cleaning up the code</vt:lpstr>
      <vt:lpstr>Documentation</vt:lpstr>
      <vt:lpstr>Conclusion</vt:lpstr>
      <vt:lpstr>Things we learned</vt:lpstr>
      <vt:lpstr>Challenges we faced</vt:lpstr>
      <vt:lpstr>Final Thoughts</vt:lpstr>
      <vt:lpstr>Acknowledgements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Aileen</dc:creator>
  <cp:lastModifiedBy>Aileen</cp:lastModifiedBy>
  <cp:revision>3</cp:revision>
  <dcterms:modified xsi:type="dcterms:W3CDTF">2017-05-23T03:12:21Z</dcterms:modified>
</cp:coreProperties>
</file>